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68" r:id="rId6"/>
  </p:sldMasterIdLst>
  <p:notesMasterIdLst>
    <p:notesMasterId r:id="rId17"/>
  </p:notesMasterIdLst>
  <p:sldIdLst>
    <p:sldId id="257" r:id="rId7"/>
    <p:sldId id="273" r:id="rId8"/>
    <p:sldId id="289" r:id="rId9"/>
    <p:sldId id="342" r:id="rId10"/>
    <p:sldId id="345" r:id="rId11"/>
    <p:sldId id="346" r:id="rId12"/>
    <p:sldId id="332" r:id="rId13"/>
    <p:sldId id="347" r:id="rId14"/>
    <p:sldId id="328" r:id="rId15"/>
    <p:sldId id="341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3"/>
    <a:srgbClr val="008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64"/>
  </p:normalViewPr>
  <p:slideViewPr>
    <p:cSldViewPr snapToGrid="0" showGuides="1">
      <p:cViewPr varScale="1">
        <p:scale>
          <a:sx n="138" d="100"/>
          <a:sy n="138" d="100"/>
        </p:scale>
        <p:origin x="1032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bke Mentrop" userId="a5fd0953-9758-4754-b4a9-626fc4b84425" providerId="ADAL" clId="{9F172970-F4E2-6F49-A330-362A6B4E731D}"/>
    <pc:docChg chg="modSld">
      <pc:chgData name="Lobke Mentrop" userId="a5fd0953-9758-4754-b4a9-626fc4b84425" providerId="ADAL" clId="{9F172970-F4E2-6F49-A330-362A6B4E731D}" dt="2025-03-24T16:17:51.696" v="0" actId="1076"/>
      <pc:docMkLst>
        <pc:docMk/>
      </pc:docMkLst>
      <pc:sldChg chg="modSp mod">
        <pc:chgData name="Lobke Mentrop" userId="a5fd0953-9758-4754-b4a9-626fc4b84425" providerId="ADAL" clId="{9F172970-F4E2-6F49-A330-362A6B4E731D}" dt="2025-03-24T16:17:51.696" v="0" actId="1076"/>
        <pc:sldMkLst>
          <pc:docMk/>
          <pc:sldMk cId="2909281828" sldId="342"/>
        </pc:sldMkLst>
        <pc:spChg chg="mod">
          <ac:chgData name="Lobke Mentrop" userId="a5fd0953-9758-4754-b4a9-626fc4b84425" providerId="ADAL" clId="{9F172970-F4E2-6F49-A330-362A6B4E731D}" dt="2025-03-24T16:17:51.696" v="0" actId="1076"/>
          <ac:spMkLst>
            <pc:docMk/>
            <pc:sldMk cId="2909281828" sldId="342"/>
            <ac:spMk id="15" creationId="{F69E6DCD-84B5-545E-2097-B43C33A7067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52B7C-DBB6-EA47-B181-88910A55C8A2}" type="datetimeFigureOut">
              <a:rPr lang="nl-NL" smtClean="0"/>
              <a:t>29-09-2025</a:t>
            </a:fld>
            <a:endParaRPr lang="pl-P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9DBC2-9E02-5E40-AB1B-E3E16E5FC60E}" type="slidenum">
              <a:rPr lang="nl-N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402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altLang="nl-NL" dirty="0" err="1"/>
              <a:t>https</a:t>
            </a:r>
            <a:r>
              <a:rPr lang="nl-NL" altLang="nl-NL" dirty="0"/>
              <a:t>://</a:t>
            </a:r>
            <a:r>
              <a:rPr lang="nl-NL" altLang="nl-NL" dirty="0" err="1"/>
              <a:t>www.nlarbeidsinspectie.nl</a:t>
            </a:r>
            <a:r>
              <a:rPr lang="nl-NL" altLang="nl-NL" dirty="0"/>
              <a:t>/publicaties/rapporten/2024/08/26/monitor-arbeidsongevallen-2023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/>
              <a:t>Die </a:t>
            </a:r>
            <a:r>
              <a:rPr lang="nl-NL" altLang="nl-NL" dirty="0" err="1"/>
              <a:t>Unfallart</a:t>
            </a:r>
            <a:r>
              <a:rPr lang="nl-NL" altLang="nl-NL" dirty="0"/>
              <a:t> „</a:t>
            </a:r>
            <a:r>
              <a:rPr lang="nl-NL" altLang="nl-NL" dirty="0" err="1"/>
              <a:t>Kontakt</a:t>
            </a:r>
            <a:r>
              <a:rPr lang="nl-NL" altLang="nl-NL" dirty="0"/>
              <a:t> </a:t>
            </a:r>
            <a:r>
              <a:rPr lang="nl-NL" altLang="nl-NL" dirty="0" err="1"/>
              <a:t>mit</a:t>
            </a:r>
            <a:r>
              <a:rPr lang="nl-NL" altLang="nl-NL" dirty="0"/>
              <a:t> </a:t>
            </a:r>
            <a:r>
              <a:rPr lang="nl-NL" altLang="nl-NL" dirty="0" err="1"/>
              <a:t>Arbeitsmitteln</a:t>
            </a:r>
            <a:r>
              <a:rPr lang="nl-NL" altLang="nl-NL" dirty="0"/>
              <a:t> </a:t>
            </a:r>
            <a:r>
              <a:rPr lang="nl-NL" altLang="nl-NL" dirty="0" err="1"/>
              <a:t>oder</a:t>
            </a:r>
            <a:r>
              <a:rPr lang="nl-NL" altLang="nl-NL" dirty="0"/>
              <a:t> </a:t>
            </a:r>
            <a:r>
              <a:rPr lang="nl-NL" altLang="nl-NL" dirty="0" err="1"/>
              <a:t>Gegenständen</a:t>
            </a:r>
            <a:r>
              <a:rPr lang="nl-NL" altLang="nl-NL" dirty="0"/>
              <a:t>“ </a:t>
            </a:r>
            <a:r>
              <a:rPr lang="nl-NL" altLang="nl-NL" dirty="0" err="1"/>
              <a:t>kommt</a:t>
            </a:r>
            <a:r>
              <a:rPr lang="nl-NL" altLang="nl-NL" dirty="0"/>
              <a:t> in der Industrie </a:t>
            </a:r>
            <a:r>
              <a:rPr lang="nl-NL" altLang="nl-NL" dirty="0" err="1"/>
              <a:t>häufig</a:t>
            </a:r>
            <a:r>
              <a:rPr lang="nl-NL" altLang="nl-NL" dirty="0"/>
              <a:t> </a:t>
            </a:r>
            <a:r>
              <a:rPr lang="nl-NL" altLang="nl-NL" dirty="0" err="1"/>
              <a:t>vor</a:t>
            </a:r>
            <a:r>
              <a:rPr lang="nl-NL" altLang="nl-NL" dirty="0"/>
              <a:t> (42 % der </a:t>
            </a:r>
            <a:r>
              <a:rPr lang="nl-NL" altLang="nl-NL" dirty="0" err="1"/>
              <a:t>Unfälle</a:t>
            </a:r>
            <a:r>
              <a:rPr lang="nl-NL" altLang="nl-NL" dirty="0"/>
              <a:t> in </a:t>
            </a:r>
            <a:r>
              <a:rPr lang="nl-NL" altLang="nl-NL" dirty="0" err="1"/>
              <a:t>diesem</a:t>
            </a:r>
            <a:r>
              <a:rPr lang="nl-NL" altLang="nl-NL" dirty="0"/>
              <a:t> </a:t>
            </a:r>
            <a:r>
              <a:rPr lang="nl-NL" altLang="nl-NL" dirty="0" err="1"/>
              <a:t>Sektor</a:t>
            </a:r>
            <a:r>
              <a:rPr lang="nl-NL" altLang="nl-NL" dirty="0"/>
              <a:t>). Die </a:t>
            </a:r>
            <a:r>
              <a:rPr lang="nl-NL" altLang="nl-NL" dirty="0" err="1"/>
              <a:t>meisten</a:t>
            </a:r>
            <a:r>
              <a:rPr lang="nl-NL" altLang="nl-NL" dirty="0"/>
              <a:t> </a:t>
            </a:r>
            <a:r>
              <a:rPr lang="nl-NL" altLang="nl-NL" dirty="0" err="1"/>
              <a:t>Unfälle</a:t>
            </a:r>
            <a:r>
              <a:rPr lang="nl-NL" altLang="nl-NL" dirty="0"/>
              <a:t> betreffen </a:t>
            </a:r>
            <a:r>
              <a:rPr lang="nl-NL" altLang="nl-NL" dirty="0" err="1"/>
              <a:t>Unfälle</a:t>
            </a:r>
            <a:r>
              <a:rPr lang="nl-NL" altLang="nl-NL" dirty="0"/>
              <a:t>, bei </a:t>
            </a:r>
            <a:r>
              <a:rPr lang="nl-NL" altLang="nl-NL" dirty="0" err="1"/>
              <a:t>denen</a:t>
            </a:r>
            <a:r>
              <a:rPr lang="nl-NL" altLang="nl-NL" dirty="0"/>
              <a:t> das </a:t>
            </a:r>
            <a:r>
              <a:rPr lang="nl-NL" altLang="nl-NL" dirty="0" err="1"/>
              <a:t>Opfer</a:t>
            </a:r>
            <a:r>
              <a:rPr lang="nl-NL" altLang="nl-NL" dirty="0"/>
              <a:t> </a:t>
            </a:r>
            <a:r>
              <a:rPr lang="nl-NL" altLang="nl-NL" dirty="0" err="1"/>
              <a:t>mit</a:t>
            </a:r>
            <a:r>
              <a:rPr lang="nl-NL" altLang="nl-NL" dirty="0"/>
              <a:t> </a:t>
            </a:r>
            <a:r>
              <a:rPr lang="nl-NL" altLang="nl-NL" dirty="0" err="1"/>
              <a:t>beweglichen</a:t>
            </a:r>
            <a:r>
              <a:rPr lang="nl-NL" altLang="nl-NL" dirty="0"/>
              <a:t> Teilen </a:t>
            </a:r>
            <a:r>
              <a:rPr lang="nl-NL" altLang="nl-NL" dirty="0" err="1"/>
              <a:t>einer</a:t>
            </a:r>
            <a:r>
              <a:rPr lang="nl-NL" altLang="nl-NL" dirty="0"/>
              <a:t> </a:t>
            </a:r>
            <a:r>
              <a:rPr lang="nl-NL" altLang="nl-NL" dirty="0" err="1"/>
              <a:t>Maschine</a:t>
            </a:r>
            <a:r>
              <a:rPr lang="nl-NL" altLang="nl-NL" dirty="0"/>
              <a:t> in </a:t>
            </a:r>
            <a:r>
              <a:rPr lang="nl-NL" altLang="nl-NL" dirty="0" err="1"/>
              <a:t>Berührung</a:t>
            </a:r>
            <a:r>
              <a:rPr lang="nl-NL" altLang="nl-NL" dirty="0"/>
              <a:t> </a:t>
            </a:r>
            <a:r>
              <a:rPr lang="nl-NL" altLang="nl-NL" dirty="0" err="1"/>
              <a:t>kommt</a:t>
            </a:r>
            <a:r>
              <a:rPr lang="nl-NL" altLang="nl-NL" dirty="0"/>
              <a:t> (69 %).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379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1343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0A949-70DF-BB55-A68B-3A687EA30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55E5781-53E6-2271-7599-EAB71D09A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C1CE9B6-0EF9-B3E0-9305-EC8DA4DF4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254664-9756-BCF7-B1ED-868C2F666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0229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2386A-E5EF-C1D1-C4AC-1AE21F914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A6DA45B-A2ED-C08C-0361-B6161A8F5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67AC5F0-9B29-23C7-6F3E-42AAE40A5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2C1687-9B42-418E-74EC-589115BB0E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3166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>
              <a:latin typeface="Verdana"/>
              <a:ea typeface="ＭＳ Ｐゴシック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7321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2973E-8955-E0D1-5ECF-AFA4B8A89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8256738-E71F-F49E-E2FF-EE0F8568DE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7707FEB-7015-A412-2EF2-7A673EA735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>
              <a:latin typeface="Verdana"/>
              <a:ea typeface="ＭＳ Ｐゴシック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3ADC795-B5AA-03D2-93F1-298A1FF799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6921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903CF-E40F-AD8D-F38D-5612A9EA3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0F0C89-A1BE-A078-D52C-0FC23138D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27133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74269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199294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502057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3150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44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84868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62577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9770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3034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4680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6C9FE9-8AEB-CF6C-83D7-DF4E9035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C62901-FF00-CD34-E0F0-95D37F8BF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014119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748278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36274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559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52504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6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C88C6D-6C2C-D49C-FAF0-A2AF0322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A0DD0E-58D0-54DC-C29E-8F2E6DE8F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3C59C1-87C1-6413-A1E2-18BD1C38A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40381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84C65-8B7C-D016-31F8-BBD1B58F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6E5838-03B0-09BA-56AE-AC24D76B7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1874D1F-CC25-10E7-81E0-E10D5F16D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34B8AA2-FFA9-296A-8EEE-43019FA8F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6C3EEE7-4C50-B91A-3D31-247759EFA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72819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3B295-4B93-27DD-7A5F-4649780BA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8"/>
            <a:ext cx="10515600" cy="906904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1546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48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AFC75-0219-2F44-E0BF-A49B68C3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2704AC-6C53-DD61-08CC-4329C24E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9653E8-37E4-C7CF-91D7-656DC55D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0937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8A3BAC-1495-8167-5DEE-1B810287D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A551EE5-4177-89A1-04CB-E4EB9F7C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F548E75D-E2F0-7354-97E2-BD7A8A37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4140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36474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5C343283-DAB4-CD4E-B9A5-9033E036D7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5EBA499-CB8E-8757-6CE8-509E86DA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3A547-C78D-7C22-67AB-F89665D80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13" name="Afbeelding 12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947DEBA7-211F-B70A-6896-42CE64A2561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85037" y="6232294"/>
            <a:ext cx="1868763" cy="53549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77BF7DD-20FA-1880-7BD6-C0400D5FB3D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19371" y="6460672"/>
            <a:ext cx="6415708" cy="26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2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4D8CFF1-C3F7-B36C-11EC-8DF4F0DF4FE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3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86CD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64268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xbeter.nl/" TargetMode="External"/><Relationship Id="rId2" Type="http://schemas.openxmlformats.org/officeDocument/2006/relationships/hyperlink" Target="mailto:info@5xbeter.nl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5xbeter.n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hyperlink" Target="http://www.5xbeter.n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B208A-05ED-1F6E-E3CD-8C3FCFF02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169" y="428233"/>
            <a:ext cx="10505661" cy="1002361"/>
          </a:xfrm>
        </p:spPr>
        <p:txBody>
          <a:bodyPr/>
          <a:lstStyle/>
          <a:p>
            <a:r>
              <a:rPr lang="de-DE"/>
              <a:t>Schulung Arbeitssicherheit und Gesundheitsschutz</a:t>
            </a:r>
            <a:br>
              <a:rPr lang="de-DE"/>
            </a:br>
            <a:r>
              <a:rPr lang="de-DE">
                <a:latin typeface="Arial" panose="020B0604020202020204" pitchFamily="34" charset="0"/>
              </a:rPr>
              <a:t>Maschinensicherheit: Drehmaschine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1C324E1-BC5B-18EE-A0AD-DC4385409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168" y="1430594"/>
            <a:ext cx="10505661" cy="366680"/>
          </a:xfrm>
        </p:spPr>
        <p:txBody>
          <a:bodyPr>
            <a:normAutofit/>
          </a:bodyPr>
          <a:lstStyle/>
          <a:p>
            <a:r>
              <a:rPr lang="de-DE" sz="2000">
                <a:latin typeface="Arial" panose="020B0604020202020204" pitchFamily="34" charset="0"/>
              </a:rPr>
              <a:t>Firmenname und Datum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DE84BC9-D223-C667-6F00-C9574FD55819}"/>
              </a:ext>
            </a:extLst>
          </p:cNvPr>
          <p:cNvSpPr/>
          <p:nvPr/>
        </p:nvSpPr>
        <p:spPr>
          <a:xfrm>
            <a:off x="843169" y="1954160"/>
            <a:ext cx="10505661" cy="38419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A1ACD19-10C4-1BA7-638F-0A2D0502A8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911" b="17911"/>
          <a:stretch/>
        </p:blipFill>
        <p:spPr>
          <a:xfrm>
            <a:off x="843169" y="1954160"/>
            <a:ext cx="10505662" cy="384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30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6E6DB-BFFE-EF5E-6A21-4BD616761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2">
            <a:extLst>
              <a:ext uri="{FF2B5EF4-FFF2-40B4-BE49-F238E27FC236}">
                <a16:creationId xmlns:a16="http://schemas.microsoft.com/office/drawing/2014/main" id="{82A39C81-B8B4-4FD9-8E88-C892411A55FA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>
                <a:solidFill>
                  <a:schemeClr val="bg1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de-DE" b="1">
                <a:solidFill>
                  <a:schemeClr val="bg1"/>
                </a:solidFill>
                <a:latin typeface="Arial" panose="020B0604020202020204" pitchFamily="34" charset="0"/>
              </a:rPr>
              <a:t>   |   </a:t>
            </a:r>
            <a:r>
              <a:rPr lang="de-DE" b="1">
                <a:solidFill>
                  <a:schemeClr val="bg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</a:p>
          <a:p>
            <a:pPr marL="0" indent="0">
              <a:buNone/>
            </a:pP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608DAE63-D948-C359-EA9F-10BF16160D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9742" b="51404"/>
          <a:stretch/>
        </p:blipFill>
        <p:spPr>
          <a:xfrm>
            <a:off x="0" y="1400379"/>
            <a:ext cx="4682836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A8D58156-E9ED-0C3B-CF95-3179305E1409}"/>
              </a:ext>
            </a:extLst>
          </p:cNvPr>
          <p:cNvSpPr txBox="1">
            <a:spLocks/>
          </p:cNvSpPr>
          <p:nvPr/>
        </p:nvSpPr>
        <p:spPr>
          <a:xfrm>
            <a:off x="843169" y="1630264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</a:rPr>
              <a:t>Brauchen Sie Hilfe?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A38D03F-79AE-F8D5-5456-7A397A4FBEB1}"/>
              </a:ext>
            </a:extLst>
          </p:cNvPr>
          <p:cNvSpPr txBox="1">
            <a:spLocks/>
          </p:cNvSpPr>
          <p:nvPr/>
        </p:nvSpPr>
        <p:spPr>
          <a:xfrm>
            <a:off x="2272145" y="2667001"/>
            <a:ext cx="7352146" cy="9608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defTabSz="360000">
              <a:lnSpc>
                <a:spcPts val="2700"/>
              </a:lnSpc>
              <a:buClr>
                <a:srgbClr val="E30613"/>
              </a:buClr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Besprechen Sie dies mit Ihrem Vorgesetzten oder wenden Sie sich an den Präventionsbeauftragten.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0ED5A92-3D4D-6D11-2349-EC7B091C895D}"/>
              </a:ext>
            </a:extLst>
          </p:cNvPr>
          <p:cNvSpPr txBox="1">
            <a:spLocks/>
          </p:cNvSpPr>
          <p:nvPr/>
        </p:nvSpPr>
        <p:spPr>
          <a:xfrm>
            <a:off x="843169" y="3546463"/>
            <a:ext cx="10053099" cy="1547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360000">
              <a:lnSpc>
                <a:spcPct val="150000"/>
              </a:lnSpc>
              <a:buClr>
                <a:srgbClr val="E30613"/>
              </a:buClr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Wenden Sie sich an einen Trainer von 5xbeter: </a:t>
            </a:r>
            <a:r>
              <a:rPr lang="de-DE" sz="2000" u="sng" dirty="0">
                <a:solidFill>
                  <a:schemeClr val="tx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</a:p>
          <a:p>
            <a:pPr defTabSz="360000">
              <a:lnSpc>
                <a:spcPct val="150000"/>
              </a:lnSpc>
              <a:buClr>
                <a:srgbClr val="E30613"/>
              </a:buClr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Oder rufen Sie die </a:t>
            </a:r>
            <a:r>
              <a:rPr lang="de-DE" sz="2000" dirty="0">
                <a:solidFill>
                  <a:srgbClr val="E30613"/>
                </a:solidFill>
                <a:latin typeface="Arial" panose="020B0604020202020204" pitchFamily="34" charset="0"/>
              </a:rPr>
              <a:t>KOSTENLOSE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</a:rPr>
              <a:t> Hotline </a:t>
            </a: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an: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</a:rPr>
              <a:t> 0800 – 55 55 005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C952D4-7F41-6EB3-3FA0-7DCB327FEC20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800">
                <a:latin typeface="Arial" panose="020B0604020202020204" pitchFamily="34" charset="0"/>
              </a:rPr>
              <a:t>Sicher und gesund arbeiten  </a:t>
            </a:r>
            <a:r>
              <a:rPr lang="de-DE" sz="280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/>
              <a:t>  </a:t>
            </a:r>
            <a:r>
              <a:rPr lang="de-DE" sz="2800" b="0">
                <a:latin typeface="Arial" panose="020B0604020202020204" pitchFamily="34" charset="0"/>
              </a:rPr>
              <a:t>Maschinensicherheit: Drehmaschine</a:t>
            </a:r>
          </a:p>
        </p:txBody>
      </p:sp>
    </p:spTree>
    <p:extLst>
      <p:ext uri="{BB962C8B-B14F-4D97-AF65-F5344CB8AC3E}">
        <p14:creationId xmlns:p14="http://schemas.microsoft.com/office/powerpoint/2010/main" val="249542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64FB19B8-7700-E1B5-8D14-978A76C07DAE}"/>
              </a:ext>
            </a:extLst>
          </p:cNvPr>
          <p:cNvSpPr/>
          <p:nvPr/>
        </p:nvSpPr>
        <p:spPr>
          <a:xfrm>
            <a:off x="7315200" y="1781006"/>
            <a:ext cx="4028660" cy="3910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98208728-03D3-BDB9-B17C-77F739714D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457" b="51404"/>
          <a:stretch/>
        </p:blipFill>
        <p:spPr>
          <a:xfrm>
            <a:off x="0" y="1444623"/>
            <a:ext cx="2544024" cy="96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54211E-D0BB-DA43-90EC-ADA3CF04A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1665924"/>
            <a:ext cx="4758577" cy="649705"/>
          </a:xfrm>
        </p:spPr>
        <p:txBody>
          <a:bodyPr>
            <a:normAutofit/>
          </a:bodyPr>
          <a:lstStyle/>
          <a:p>
            <a:pPr algn="l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</a:rPr>
              <a:t>Inhalt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D83F33D-4636-13C8-D549-A256858C2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C6B79CA-06D8-F486-ED01-3CD3B79C328F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800">
                <a:latin typeface="Arial" panose="020B0604020202020204" pitchFamily="34" charset="0"/>
              </a:rPr>
              <a:t>Sicher und gesund arbeiten  </a:t>
            </a:r>
            <a:r>
              <a:rPr lang="de-DE" sz="280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/>
              <a:t>  </a:t>
            </a:r>
            <a:r>
              <a:rPr lang="de-DE" sz="2800" b="0">
                <a:latin typeface="Arial" panose="020B0604020202020204" pitchFamily="34" charset="0"/>
              </a:rPr>
              <a:t>Maschinensicherheit: Drehmaschine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4E28E98-8F2D-645E-28AB-477EB31C56C7}"/>
              </a:ext>
            </a:extLst>
          </p:cNvPr>
          <p:cNvSpPr txBox="1">
            <a:spLocks/>
          </p:cNvSpPr>
          <p:nvPr/>
        </p:nvSpPr>
        <p:spPr>
          <a:xfrm>
            <a:off x="848139" y="2578640"/>
            <a:ext cx="6300806" cy="12433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Warum diskutieren wir über Maschinensicherheit?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31896CB-0AD2-E316-1E4E-31F9A11D62DC}"/>
              </a:ext>
            </a:extLst>
          </p:cNvPr>
          <p:cNvSpPr txBox="1">
            <a:spLocks/>
          </p:cNvSpPr>
          <p:nvPr/>
        </p:nvSpPr>
        <p:spPr>
          <a:xfrm>
            <a:off x="848139" y="3126098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Die 3 häufigsten Unfälle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5A1C747-42BC-5987-88E4-417EA0055C7A}"/>
              </a:ext>
            </a:extLst>
          </p:cNvPr>
          <p:cNvSpPr txBox="1">
            <a:spLocks/>
          </p:cNvSpPr>
          <p:nvPr/>
        </p:nvSpPr>
        <p:spPr>
          <a:xfrm>
            <a:off x="848140" y="3654560"/>
            <a:ext cx="5699244" cy="680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Sichere Maschine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0F27419-2916-DAC3-F86E-0836EEAE33BE}"/>
              </a:ext>
            </a:extLst>
          </p:cNvPr>
          <p:cNvSpPr txBox="1">
            <a:spLocks/>
          </p:cNvSpPr>
          <p:nvPr/>
        </p:nvSpPr>
        <p:spPr>
          <a:xfrm>
            <a:off x="848139" y="4227308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Was können Sie selbst tun?</a:t>
            </a:r>
          </a:p>
        </p:txBody>
      </p:sp>
      <p:pic>
        <p:nvPicPr>
          <p:cNvPr id="12" name="Afbeelding 11" descr="Afbeelding met cilinder, Optisch instrument, machine&#10;&#10;Door AI gegenereerde inhoud is mogelijk onjuist.">
            <a:extLst>
              <a:ext uri="{FF2B5EF4-FFF2-40B4-BE49-F238E27FC236}">
                <a16:creationId xmlns:a16="http://schemas.microsoft.com/office/drawing/2014/main" id="{C569D7D9-85B3-1082-4165-960046A8DF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510"/>
          <a:stretch>
            <a:fillRect/>
          </a:stretch>
        </p:blipFill>
        <p:spPr>
          <a:xfrm>
            <a:off x="7315200" y="1775904"/>
            <a:ext cx="4028660" cy="391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5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27564-1F85-0917-9DC9-1E1B94970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647A4A94-A00A-40D1-1511-79CB206EBB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296" b="51404"/>
          <a:stretch>
            <a:fillRect/>
          </a:stretch>
        </p:blipFill>
        <p:spPr>
          <a:xfrm>
            <a:off x="0" y="1400379"/>
            <a:ext cx="4562726" cy="960857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9245CB90-8EB5-4718-F7F1-A5EFB2ED3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>
            <a:normAutofit/>
          </a:bodyPr>
          <a:lstStyle/>
          <a:p>
            <a:pPr marL="0" indent="0" algn="l" eaLnBrk="1" hangingPunct="1">
              <a:buFontTx/>
              <a:buNone/>
              <a:defRPr/>
            </a:pPr>
            <a:r>
              <a:rPr lang="de-DE" sz="1200">
                <a:solidFill>
                  <a:schemeClr val="bg1"/>
                </a:solidFill>
              </a:rPr>
              <a:t>Quelle:  Monitor für Arbeitsunfälle (</a:t>
            </a:r>
            <a:r>
              <a:rPr lang="de-DE" sz="1200" i="1">
                <a:solidFill>
                  <a:schemeClr val="bg1"/>
                </a:solidFill>
              </a:rPr>
              <a:t>Monitor Arbeidsongevallen</a:t>
            </a:r>
            <a:r>
              <a:rPr lang="de-DE" sz="1200">
                <a:solidFill>
                  <a:schemeClr val="bg1"/>
                </a:solidFill>
              </a:rPr>
              <a:t>) 2023 – Niederländische Arbeitsaufsichtsbehörde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CC065348-8405-65CC-B29F-880D5904CD44}"/>
              </a:ext>
            </a:extLst>
          </p:cNvPr>
          <p:cNvSpPr txBox="1">
            <a:spLocks/>
          </p:cNvSpPr>
          <p:nvPr/>
        </p:nvSpPr>
        <p:spPr>
          <a:xfrm>
            <a:off x="766843" y="1576793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Warum diskutieren wir über Maschinensicherheit?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EDF9F1-A8CB-6A82-8E23-89CCC4F8EA06}"/>
              </a:ext>
            </a:extLst>
          </p:cNvPr>
          <p:cNvSpPr txBox="1">
            <a:spLocks/>
          </p:cNvSpPr>
          <p:nvPr/>
        </p:nvSpPr>
        <p:spPr>
          <a:xfrm>
            <a:off x="848139" y="2590368"/>
            <a:ext cx="3921371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Erheblicher Anteil an der Gesamtzahl der gemeldeten Arbeitsunfälle.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C294845-7E48-3983-F5CD-F65B06264DC1}"/>
              </a:ext>
            </a:extLst>
          </p:cNvPr>
          <p:cNvSpPr txBox="1">
            <a:spLocks/>
          </p:cNvSpPr>
          <p:nvPr/>
        </p:nvSpPr>
        <p:spPr>
          <a:xfrm>
            <a:off x="848139" y="3854227"/>
            <a:ext cx="3855535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Kontakt mit Arbeitsmitteln bzw. Gegenständen: 26%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DAD2E25-9AE2-BBAF-DB73-EC0D23E95582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800">
                <a:latin typeface="Arial" panose="020B0604020202020204" pitchFamily="34" charset="0"/>
              </a:rPr>
              <a:t>Sicher und gesund arbeiten  </a:t>
            </a:r>
            <a:r>
              <a:rPr lang="de-DE" sz="280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/>
              <a:t>  </a:t>
            </a:r>
            <a:r>
              <a:rPr lang="de-DE" sz="2800" b="0">
                <a:latin typeface="Arial" panose="020B0604020202020204" pitchFamily="34" charset="0"/>
              </a:rPr>
              <a:t>Maschinensicherheit: Drehmaschine</a:t>
            </a:r>
          </a:p>
        </p:txBody>
      </p:sp>
      <p:pic>
        <p:nvPicPr>
          <p:cNvPr id="15" name="Afbeelding 2">
            <a:extLst>
              <a:ext uri="{FF2B5EF4-FFF2-40B4-BE49-F238E27FC236}">
                <a16:creationId xmlns:a16="http://schemas.microsoft.com/office/drawing/2014/main" id="{D1F964FB-BD14-7C34-6A71-9AFB9D811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84" r="284"/>
          <a:stretch/>
        </p:blipFill>
        <p:spPr bwMode="auto">
          <a:xfrm>
            <a:off x="5007274" y="2275028"/>
            <a:ext cx="6884372" cy="35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ndertitel 2">
            <a:extLst>
              <a:ext uri="{FF2B5EF4-FFF2-40B4-BE49-F238E27FC236}">
                <a16:creationId xmlns:a16="http://schemas.microsoft.com/office/drawing/2014/main" id="{8E2A52D8-EED6-C8EE-CE30-6AEE33E82906}"/>
              </a:ext>
            </a:extLst>
          </p:cNvPr>
          <p:cNvSpPr txBox="1">
            <a:spLocks/>
          </p:cNvSpPr>
          <p:nvPr/>
        </p:nvSpPr>
        <p:spPr>
          <a:xfrm>
            <a:off x="5001043" y="1924941"/>
            <a:ext cx="6498452" cy="288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  <a:defRPr/>
            </a:pPr>
            <a:r>
              <a:rPr lang="de-DE"/>
              <a:t>Abgeschlossene Untersuchungen zu Unfällen aus dem Jahr 2023, aufgeschlüsselt nach Unfallarten.</a:t>
            </a:r>
          </a:p>
        </p:txBody>
      </p:sp>
    </p:spTree>
    <p:extLst>
      <p:ext uri="{BB962C8B-B14F-4D97-AF65-F5344CB8AC3E}">
        <p14:creationId xmlns:p14="http://schemas.microsoft.com/office/powerpoint/2010/main" val="238986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CCC25-AFE3-5748-8BB4-D875E9773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E72E0FE-D81C-62A0-97A8-61BF2D61FA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124" t="1085" r="13630" b="1097"/>
          <a:stretch>
            <a:fillRect/>
          </a:stretch>
        </p:blipFill>
        <p:spPr>
          <a:xfrm>
            <a:off x="6572407" y="1745604"/>
            <a:ext cx="4487121" cy="3893046"/>
          </a:xfrm>
          <a:prstGeom prst="rect">
            <a:avLst/>
          </a:prstGeom>
        </p:spPr>
      </p:pic>
      <p:pic>
        <p:nvPicPr>
          <p:cNvPr id="9" name="Afbeelding 8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87C1E5BC-6961-F003-D77D-9C18F1908D2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9452" b="51404"/>
          <a:stretch>
            <a:fillRect/>
          </a:stretch>
        </p:blipFill>
        <p:spPr>
          <a:xfrm>
            <a:off x="0" y="1400379"/>
            <a:ext cx="4706112" cy="96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61A7B7-3E7C-0112-2991-8244C1DAA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3218281"/>
            <a:ext cx="9896061" cy="473846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Keine Schutzeinrichtung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AE0A17A-6FA4-F8D0-CAB6-0A2ED06C2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8DA2B7F-B83F-2B07-F0B0-FE658D8607B5}"/>
              </a:ext>
            </a:extLst>
          </p:cNvPr>
          <p:cNvSpPr txBox="1">
            <a:spLocks/>
          </p:cNvSpPr>
          <p:nvPr/>
        </p:nvSpPr>
        <p:spPr>
          <a:xfrm>
            <a:off x="848139" y="3779391"/>
            <a:ext cx="4758577" cy="7846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Schutzeinrichtung ist vorhanden, aber nicht ausreichend effektiv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653C9B2-9789-2513-F917-67BCA52C1523}"/>
              </a:ext>
            </a:extLst>
          </p:cNvPr>
          <p:cNvSpPr txBox="1">
            <a:spLocks/>
          </p:cNvSpPr>
          <p:nvPr/>
        </p:nvSpPr>
        <p:spPr>
          <a:xfrm>
            <a:off x="843168" y="4642396"/>
            <a:ext cx="448712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Abnehmen der Schutzeinrichtung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C10F49C-E08B-21E2-ADAF-0AB8019B5633}"/>
              </a:ext>
            </a:extLst>
          </p:cNvPr>
          <p:cNvSpPr txBox="1">
            <a:spLocks/>
          </p:cNvSpPr>
          <p:nvPr/>
        </p:nvSpPr>
        <p:spPr>
          <a:xfrm>
            <a:off x="848139" y="5280812"/>
            <a:ext cx="5671194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285750" indent="-285750" algn="l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Falsche Handhabung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5F959EA-437E-D80F-3275-8028C4D42CDD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800">
                <a:latin typeface="Arial" panose="020B0604020202020204" pitchFamily="34" charset="0"/>
              </a:rPr>
              <a:t>Sicher und gesund arbeiten  </a:t>
            </a:r>
            <a:r>
              <a:rPr lang="de-DE" sz="280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/>
              <a:t>  </a:t>
            </a:r>
            <a:r>
              <a:rPr lang="de-DE" sz="2800" b="0">
                <a:latin typeface="Arial" panose="020B0604020202020204" pitchFamily="34" charset="0"/>
              </a:rPr>
              <a:t>Maschinensicherheit: Drehmaschine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F0F43711-B65B-BD6E-ECE2-4E00A2F3B46A}"/>
              </a:ext>
            </a:extLst>
          </p:cNvPr>
          <p:cNvSpPr txBox="1">
            <a:spLocks/>
          </p:cNvSpPr>
          <p:nvPr/>
        </p:nvSpPr>
        <p:spPr>
          <a:xfrm>
            <a:off x="848139" y="1516946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ts val="2300"/>
              </a:lnSpc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Warum diskutieren wir über Maschinensicherheit?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E288A6F-8110-CA56-09A1-530C46759AD0}"/>
              </a:ext>
            </a:extLst>
          </p:cNvPr>
          <p:cNvSpPr txBox="1">
            <a:spLocks/>
          </p:cNvSpPr>
          <p:nvPr/>
        </p:nvSpPr>
        <p:spPr>
          <a:xfrm>
            <a:off x="848139" y="2631514"/>
            <a:ext cx="9896061" cy="4738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ct val="100000"/>
              </a:lnSpc>
              <a:buClr>
                <a:srgbClr val="E30613"/>
              </a:buClr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Ursache für den Kontakt mit beweglichen Teilen:</a:t>
            </a:r>
          </a:p>
        </p:txBody>
      </p:sp>
    </p:spTree>
    <p:extLst>
      <p:ext uri="{BB962C8B-B14F-4D97-AF65-F5344CB8AC3E}">
        <p14:creationId xmlns:p14="http://schemas.microsoft.com/office/powerpoint/2010/main" val="290928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182F-78E3-0AFB-C189-A74D56627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70AEF8C6-76AE-8FD6-180F-20C4845B66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226" b="51404"/>
          <a:stretch>
            <a:fillRect/>
          </a:stretch>
        </p:blipFill>
        <p:spPr>
          <a:xfrm>
            <a:off x="0" y="1400379"/>
            <a:ext cx="5190004" cy="96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FB70586-CA70-3DE3-73DC-C9B1EE263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652886"/>
            <a:ext cx="7491189" cy="589230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00000"/>
              </a:lnSpc>
              <a:buFont typeface="American Typewriter Std Med" panose="02090604020004020304" pitchFamily="18" charset="77"/>
              <a:buAutoNum type="arabicPeriod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Finger-/Handkontakt mit rotierenden Teilen.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776E472-2670-85DB-3C4B-C45BA1D94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AFB1704-5A77-BC1D-A94A-27536934FCF5}"/>
              </a:ext>
            </a:extLst>
          </p:cNvPr>
          <p:cNvSpPr txBox="1">
            <a:spLocks/>
          </p:cNvSpPr>
          <p:nvPr/>
        </p:nvSpPr>
        <p:spPr>
          <a:xfrm>
            <a:off x="848139" y="3241558"/>
            <a:ext cx="6513243" cy="7846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 algn="l">
              <a:lnSpc>
                <a:spcPct val="100000"/>
              </a:lnSpc>
              <a:buFont typeface="+mj-lt"/>
              <a:buAutoNum type="arabicPeriod" startAt="2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Polieren/Schleifen auf der Drehmaschine.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740EFAD-0C6E-FCB8-BF40-9141B7754D49}"/>
              </a:ext>
            </a:extLst>
          </p:cNvPr>
          <p:cNvSpPr txBox="1">
            <a:spLocks/>
          </p:cNvSpPr>
          <p:nvPr/>
        </p:nvSpPr>
        <p:spPr>
          <a:xfrm>
            <a:off x="843168" y="3907535"/>
            <a:ext cx="8937254" cy="5892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 algn="l">
              <a:lnSpc>
                <a:spcPct val="100000"/>
              </a:lnSpc>
              <a:buFont typeface="+mj-lt"/>
              <a:buAutoNum type="arabicPeriod" startAt="3"/>
              <a:tabLst>
                <a:tab pos="4262438" algn="l"/>
              </a:tabLst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Unzureichend eingespanntes Produkt (fällt aus der Drehmaschine).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56918AB-E4E3-F5E2-6067-EECEFB7C9F19}"/>
              </a:ext>
            </a:extLst>
          </p:cNvPr>
          <p:cNvSpPr txBox="1">
            <a:spLocks/>
          </p:cNvSpPr>
          <p:nvPr/>
        </p:nvSpPr>
        <p:spPr>
          <a:xfrm>
            <a:off x="843168" y="4520923"/>
            <a:ext cx="10093056" cy="13627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algn="l">
              <a:lnSpc>
                <a:spcPct val="100000"/>
              </a:lnSpc>
            </a:pP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Schwere und dauerhafte Verletzungen:</a:t>
            </a:r>
          </a:p>
          <a:p>
            <a:pPr marL="457200" algn="l">
              <a:lnSpc>
                <a:spcPct val="100000"/>
              </a:lnSpc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Amputation und Frakturen von Fingern, Händen, Armen oder innere Verletzungen. Frakturen und großflächige Risswunden an anderen Körperteilen mit daraus resultierendem Funktionsverlust.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FF8A202-6973-2558-6443-46C3A713743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800">
                <a:latin typeface="Arial" panose="020B0604020202020204" pitchFamily="34" charset="0"/>
              </a:rPr>
              <a:t>Sicher und gesund arbeiten  </a:t>
            </a:r>
            <a:r>
              <a:rPr lang="de-DE" sz="280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/>
              <a:t>  </a:t>
            </a:r>
            <a:r>
              <a:rPr lang="de-DE" sz="2800" b="0">
                <a:latin typeface="Arial" panose="020B0604020202020204" pitchFamily="34" charset="0"/>
              </a:rPr>
              <a:t>Maschinensicherheit: Drehmaschine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A4E7D4F-241E-6817-EE27-E718A200BB2C}"/>
              </a:ext>
            </a:extLst>
          </p:cNvPr>
          <p:cNvSpPr txBox="1">
            <a:spLocks/>
          </p:cNvSpPr>
          <p:nvPr/>
        </p:nvSpPr>
        <p:spPr>
          <a:xfrm>
            <a:off x="848139" y="1502897"/>
            <a:ext cx="5977534" cy="6694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ts val="2300"/>
              </a:lnSpc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Unfälle bei der Benutzung einer </a:t>
            </a:r>
          </a:p>
          <a:p>
            <a:pPr algn="l">
              <a:lnSpc>
                <a:spcPts val="2300"/>
              </a:lnSpc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Drehmaschine: Die 3 häufigsten</a:t>
            </a:r>
          </a:p>
        </p:txBody>
      </p:sp>
    </p:spTree>
    <p:extLst>
      <p:ext uri="{BB962C8B-B14F-4D97-AF65-F5344CB8AC3E}">
        <p14:creationId xmlns:p14="http://schemas.microsoft.com/office/powerpoint/2010/main" val="247827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24228-AE4E-5929-7933-C88A0736B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C7CF1-D756-7396-4974-D7775C554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496614"/>
            <a:ext cx="9298043" cy="549957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  <a:defRPr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Prüfen Sie, ob das Drehfutter mit der Schutzabdeckung (an) gesichert ist.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AD94DF-05F9-44C9-D67A-132FCAB01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087F3D0-EA70-34A3-D4AD-02CF1B665A1B}"/>
              </a:ext>
            </a:extLst>
          </p:cNvPr>
          <p:cNvSpPr txBox="1">
            <a:spLocks/>
          </p:cNvSpPr>
          <p:nvPr/>
        </p:nvSpPr>
        <p:spPr>
          <a:xfrm>
            <a:off x="848139" y="3020761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Prüfen Sie, ob der Notausschalter während des Betriebs sofort zugänglich ist.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6ACDA1B-D2E7-8107-A2A9-A4C66EB3EC8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800">
                <a:latin typeface="Arial" panose="020B0604020202020204" pitchFamily="34" charset="0"/>
              </a:rPr>
              <a:t>Sicher und gesund arbeiten  </a:t>
            </a:r>
            <a:r>
              <a:rPr lang="de-DE" sz="280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/>
              <a:t>  </a:t>
            </a:r>
            <a:r>
              <a:rPr lang="de-DE" sz="2800" b="0">
                <a:latin typeface="Arial" panose="020B0604020202020204" pitchFamily="34" charset="0"/>
              </a:rPr>
              <a:t>Maschinensicherheit: Drehmaschine</a:t>
            </a: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49AA710-101E-331C-5A12-642D8BA1D8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296" r="1" b="51404"/>
          <a:stretch>
            <a:fillRect/>
          </a:stretch>
        </p:blipFill>
        <p:spPr>
          <a:xfrm>
            <a:off x="1" y="1407753"/>
            <a:ext cx="4257598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594B4D8D-7B15-B7BA-3F9E-445B1E1A8BAD}"/>
              </a:ext>
            </a:extLst>
          </p:cNvPr>
          <p:cNvSpPr txBox="1">
            <a:spLocks/>
          </p:cNvSpPr>
          <p:nvPr/>
        </p:nvSpPr>
        <p:spPr>
          <a:xfrm>
            <a:off x="848139" y="1619054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</a:rPr>
              <a:t>Sichere Maschine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7B9D871-945A-93C3-D259-DE0C54FBFB68}"/>
              </a:ext>
            </a:extLst>
          </p:cNvPr>
          <p:cNvSpPr txBox="1">
            <a:spLocks/>
          </p:cNvSpPr>
          <p:nvPr/>
        </p:nvSpPr>
        <p:spPr>
          <a:xfrm>
            <a:off x="848139" y="3577714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Prüfen Sie, ob Netzkabel, Stecker und Anschlüsse unbeschädigt sind.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29925D9-D589-560E-F1BC-73D566C6A5A8}"/>
              </a:ext>
            </a:extLst>
          </p:cNvPr>
          <p:cNvSpPr txBox="1">
            <a:spLocks/>
          </p:cNvSpPr>
          <p:nvPr/>
        </p:nvSpPr>
        <p:spPr>
          <a:xfrm>
            <a:off x="848139" y="4129028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Prüfen Sie, ob der hintere Teil abgedeckt ist.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5EA4D9BD-6388-88EA-B48E-88A8E7573504}"/>
              </a:ext>
            </a:extLst>
          </p:cNvPr>
          <p:cNvSpPr txBox="1">
            <a:spLocks/>
          </p:cNvSpPr>
          <p:nvPr/>
        </p:nvSpPr>
        <p:spPr>
          <a:xfrm>
            <a:off x="848138" y="5201577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Spindelabdeckung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3BE95A72-2E7E-E9DC-EEC7-186E7DCA41E4}"/>
              </a:ext>
            </a:extLst>
          </p:cNvPr>
          <p:cNvSpPr txBox="1">
            <a:spLocks/>
          </p:cNvSpPr>
          <p:nvPr/>
        </p:nvSpPr>
        <p:spPr>
          <a:xfrm>
            <a:off x="848139" y="5646441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Gefederter Spannschlüssel für </a:t>
            </a:r>
            <a:r>
              <a:rPr lang="de-DE" sz="2000" b="0" dirty="0" err="1">
                <a:solidFill>
                  <a:schemeClr val="tx1"/>
                </a:solidFill>
                <a:latin typeface="Arial" panose="020B0604020202020204" pitchFamily="34" charset="0"/>
              </a:rPr>
              <a:t>Drehutter</a:t>
            </a:r>
            <a:endParaRPr lang="de-DE" sz="20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F88F345-8F07-1EED-2BD4-53B5BF97A851}"/>
              </a:ext>
            </a:extLst>
          </p:cNvPr>
          <p:cNvSpPr txBox="1">
            <a:spLocks/>
          </p:cNvSpPr>
          <p:nvPr/>
        </p:nvSpPr>
        <p:spPr>
          <a:xfrm>
            <a:off x="848139" y="4713712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ct val="100000"/>
              </a:lnSpc>
              <a:buClr>
                <a:srgbClr val="E30613"/>
              </a:buClr>
            </a:pP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</a:rPr>
              <a:t>Empfehlung:</a:t>
            </a:r>
          </a:p>
        </p:txBody>
      </p:sp>
    </p:spTree>
    <p:extLst>
      <p:ext uri="{BB962C8B-B14F-4D97-AF65-F5344CB8AC3E}">
        <p14:creationId xmlns:p14="http://schemas.microsoft.com/office/powerpoint/2010/main" val="335324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  <p:bldP spid="5" grpId="0"/>
      <p:bldP spid="12" grpId="0"/>
      <p:bldP spid="1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9931C-FBA2-4318-03A6-748D95F3D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C83C1F4-D49E-1417-FF99-E895592B8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6B0B6EF2-7512-D001-CEE1-20065BD7B3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408" b="51404"/>
          <a:stretch>
            <a:fillRect/>
          </a:stretch>
        </p:blipFill>
        <p:spPr>
          <a:xfrm>
            <a:off x="0" y="1411363"/>
            <a:ext cx="6010586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D6FF8EB7-FABB-F789-C0F8-E0C5AFC406E6}"/>
              </a:ext>
            </a:extLst>
          </p:cNvPr>
          <p:cNvSpPr txBox="1">
            <a:spLocks/>
          </p:cNvSpPr>
          <p:nvPr/>
        </p:nvSpPr>
        <p:spPr>
          <a:xfrm>
            <a:off x="848139" y="1629270"/>
            <a:ext cx="59590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</a:rPr>
              <a:t>Was können Sie selbst tun?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28CBF4B-B471-5B33-F526-4F2E57AB6F5C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2637373"/>
            <a:ext cx="5534188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Schleifen, Polieren und Entgraten sind nur bei stillstehender Drehmaschine erlaubt.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224904-C9D8-4A74-6757-CF9EC3DDBB99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800">
                <a:latin typeface="Arial" panose="020B0604020202020204" pitchFamily="34" charset="0"/>
              </a:rPr>
              <a:t>Sicher und gesund arbeiten  </a:t>
            </a:r>
            <a:r>
              <a:rPr lang="de-DE" sz="280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/>
              <a:t>  </a:t>
            </a:r>
            <a:r>
              <a:rPr lang="de-DE" sz="2800" b="0">
                <a:latin typeface="Arial" panose="020B0604020202020204" pitchFamily="34" charset="0"/>
              </a:rPr>
              <a:t>Maschinensicherheit: Drehmaschine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E19E7C6-5866-5119-AA19-A56B37BC2C60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3429000"/>
            <a:ext cx="5534188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Entfernen Sie Späne niemals von Hand, während die Maschine in Betrieb ist. Verwenden Sie dafür die richtigen Werkzeuge.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E56A288-24C0-4060-E5B3-5835CCAB4E3B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4676274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Testen Sie den Notausschalter.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C743023-A5CA-C24D-CA81-AF2FBC600BB3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5201235"/>
            <a:ext cx="5643786" cy="1016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Sorgen Sie dafür, dass sich keine Späne oder Kühlschmierstoffe im Arbeitsbereich befinden.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911F44E-A001-D133-EE5E-CB32260B8672}"/>
              </a:ext>
            </a:extLst>
          </p:cNvPr>
          <p:cNvSpPr txBox="1">
            <a:spLocks noChangeAspect="1"/>
          </p:cNvSpPr>
          <p:nvPr/>
        </p:nvSpPr>
        <p:spPr>
          <a:xfrm>
            <a:off x="6491925" y="2641849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Tragen Sie </a:t>
            </a:r>
            <a:r>
              <a:rPr lang="de-DE" sz="2000" b="1" u="sng" dirty="0">
                <a:solidFill>
                  <a:schemeClr val="tx1"/>
                </a:solidFill>
                <a:latin typeface="Arial" panose="020B0604020202020204" pitchFamily="34" charset="0"/>
              </a:rPr>
              <a:t>keine</a:t>
            </a: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 Handschuhe.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AB3F8CE1-67FF-FAF6-1083-E5127B463218}"/>
              </a:ext>
            </a:extLst>
          </p:cNvPr>
          <p:cNvSpPr txBox="1">
            <a:spLocks noChangeAspect="1"/>
          </p:cNvSpPr>
          <p:nvPr/>
        </p:nvSpPr>
        <p:spPr>
          <a:xfrm>
            <a:off x="6491926" y="3188773"/>
            <a:ext cx="4015996" cy="6596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Tragen Sie immer eine Schutzbrille.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5496FAC7-AF82-F748-752C-2A51BD580FA2}"/>
              </a:ext>
            </a:extLst>
          </p:cNvPr>
          <p:cNvSpPr txBox="1">
            <a:spLocks noChangeAspect="1"/>
          </p:cNvSpPr>
          <p:nvPr/>
        </p:nvSpPr>
        <p:spPr>
          <a:xfrm>
            <a:off x="6491925" y="3998243"/>
            <a:ext cx="4047694" cy="11296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Verhindern Sie das Einziehen von Kleidung, Schmuck und Haaren durch die Drehmaschine.</a:t>
            </a:r>
          </a:p>
        </p:txBody>
      </p:sp>
      <p:pic>
        <p:nvPicPr>
          <p:cNvPr id="19" name="Tijdelijke aanduiding voor inhoud 23" descr="verbodsbord_handschoenen.pdf">
            <a:extLst>
              <a:ext uri="{FF2B5EF4-FFF2-40B4-BE49-F238E27FC236}">
                <a16:creationId xmlns:a16="http://schemas.microsoft.com/office/drawing/2014/main" id="{9CE9D0BE-5B0C-8344-50D7-96B18BC85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39" r="-11539"/>
          <a:stretch>
            <a:fillRect/>
          </a:stretch>
        </p:blipFill>
        <p:spPr>
          <a:xfrm>
            <a:off x="10313958" y="1175919"/>
            <a:ext cx="1633271" cy="1326808"/>
          </a:xfrm>
          <a:prstGeom prst="rect">
            <a:avLst/>
          </a:prstGeom>
        </p:spPr>
      </p:pic>
      <p:pic>
        <p:nvPicPr>
          <p:cNvPr id="20" name="Afbeelding 26" descr="Sticker-veiligheidsbril-95mm.pdf">
            <a:extLst>
              <a:ext uri="{FF2B5EF4-FFF2-40B4-BE49-F238E27FC236}">
                <a16:creationId xmlns:a16="http://schemas.microsoft.com/office/drawing/2014/main" id="{19D514F9-B27E-A2B8-96D5-8ECC04B9A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656" y="2484682"/>
            <a:ext cx="1730619" cy="173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1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  <p:bldP spid="8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806ED-0092-E0B8-B592-42D8C4E1C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DC8DD457-F5AD-9D46-6302-B62E117BF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31CE802A-C6D2-8D05-3906-4FBCB43627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012" r="-1" b="51404"/>
          <a:stretch>
            <a:fillRect/>
          </a:stretch>
        </p:blipFill>
        <p:spPr>
          <a:xfrm>
            <a:off x="0" y="1411363"/>
            <a:ext cx="6005567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BC40C11B-EC7F-BC95-0719-6127909B7C64}"/>
              </a:ext>
            </a:extLst>
          </p:cNvPr>
          <p:cNvSpPr txBox="1">
            <a:spLocks/>
          </p:cNvSpPr>
          <p:nvPr/>
        </p:nvSpPr>
        <p:spPr>
          <a:xfrm>
            <a:off x="848139" y="1631508"/>
            <a:ext cx="5737388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</a:rPr>
              <a:t>Was können Sie selbst tun?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CF7C487-5D37-CA8F-870B-C9AEA386E639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2637373"/>
            <a:ext cx="10314856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Lassen Sie keine Sicherheitsvorkehrungen aus.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CA497D-0085-75A5-3B93-25CCA72707BE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800">
                <a:latin typeface="Arial" panose="020B0604020202020204" pitchFamily="34" charset="0"/>
              </a:rPr>
              <a:t>Sicher und gesund arbeiten  </a:t>
            </a:r>
            <a:r>
              <a:rPr lang="de-DE" sz="280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/>
              <a:t>  </a:t>
            </a:r>
            <a:r>
              <a:rPr lang="de-DE" sz="2800" b="0">
                <a:latin typeface="Arial" panose="020B0604020202020204" pitchFamily="34" charset="0"/>
              </a:rPr>
              <a:t>Maschinensicherheit: Drehmaschine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7B80A55-1E3D-2BCA-8181-BC83CC8EEB1F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3260387"/>
            <a:ext cx="8766916" cy="6923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Sollten Schutzmaßnahmen fehlen oder ausgelassen worden sein, diskutieren Sie dies mit Ihrem Vorgesetzten.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CD8D79E-3ECB-0D10-C880-D658798801BB}"/>
              </a:ext>
            </a:extLst>
          </p:cNvPr>
          <p:cNvSpPr txBox="1">
            <a:spLocks noChangeAspect="1"/>
          </p:cNvSpPr>
          <p:nvPr/>
        </p:nvSpPr>
        <p:spPr>
          <a:xfrm>
            <a:off x="848138" y="4025333"/>
            <a:ext cx="8563717" cy="778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Beginnen Sie nicht mit der Arbeit, wenn Sie Zweifel an der Sicherheit der Maschine haben. Diskutieren Sie dies mit Ihrem Vorgesetzten.</a:t>
            </a:r>
          </a:p>
        </p:txBody>
      </p:sp>
    </p:spTree>
    <p:extLst>
      <p:ext uri="{BB962C8B-B14F-4D97-AF65-F5344CB8AC3E}">
        <p14:creationId xmlns:p14="http://schemas.microsoft.com/office/powerpoint/2010/main" val="306309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47736-155C-7CEE-F470-3AEF91EC0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zwart-wit&#10;&#10;Beschrijving automatisch gegenereerd met lage betrouwbaarheid">
            <a:extLst>
              <a:ext uri="{FF2B5EF4-FFF2-40B4-BE49-F238E27FC236}">
                <a16:creationId xmlns:a16="http://schemas.microsoft.com/office/drawing/2014/main" id="{6209F36E-6C43-5E4F-7C6A-1857F3CF3B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20" b="8431"/>
          <a:stretch/>
        </p:blipFill>
        <p:spPr>
          <a:xfrm>
            <a:off x="838200" y="1138990"/>
            <a:ext cx="10505661" cy="4990878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0E5BB89C-0580-5871-D2F8-B4C56456CEF8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>
                <a:solidFill>
                  <a:schemeClr val="bg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de-DE" b="1">
                <a:solidFill>
                  <a:schemeClr val="bg1"/>
                </a:solidFill>
                <a:latin typeface="Arial" panose="020B0604020202020204" pitchFamily="34" charset="0"/>
              </a:rPr>
              <a:t>   |   </a:t>
            </a:r>
            <a:r>
              <a:rPr lang="de-DE" b="1">
                <a:solidFill>
                  <a:schemeClr val="bg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</a:p>
          <a:p>
            <a:pPr marL="0" indent="0">
              <a:buNone/>
            </a:pP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FC31023-30A4-C5F0-C4CA-7B575F85BC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4708" b="51404"/>
          <a:stretch>
            <a:fillRect/>
          </a:stretch>
        </p:blipFill>
        <p:spPr>
          <a:xfrm>
            <a:off x="-9939" y="1400379"/>
            <a:ext cx="2743069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85874DE-444D-FE16-F32D-67262585BD22}"/>
              </a:ext>
            </a:extLst>
          </p:cNvPr>
          <p:cNvSpPr txBox="1">
            <a:spLocks/>
          </p:cNvSpPr>
          <p:nvPr/>
        </p:nvSpPr>
        <p:spPr>
          <a:xfrm>
            <a:off x="843169" y="1629271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</a:rPr>
              <a:t>Fragen?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A12CDA-29C1-6802-D87A-02DCD5DF3A4C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800">
                <a:latin typeface="Arial" panose="020B0604020202020204" pitchFamily="34" charset="0"/>
              </a:rPr>
              <a:t>Sicher und gesund arbeiten  </a:t>
            </a:r>
            <a:r>
              <a:rPr lang="de-DE" sz="280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/>
              <a:t>  </a:t>
            </a:r>
            <a:r>
              <a:rPr lang="de-DE" sz="2800" b="0">
                <a:latin typeface="Arial" panose="020B0604020202020204" pitchFamily="34" charset="0"/>
              </a:rPr>
              <a:t>Maschinensicherheit: Drehmaschine</a:t>
            </a:r>
          </a:p>
        </p:txBody>
      </p:sp>
    </p:spTree>
    <p:extLst>
      <p:ext uri="{BB962C8B-B14F-4D97-AF65-F5344CB8AC3E}">
        <p14:creationId xmlns:p14="http://schemas.microsoft.com/office/powerpoint/2010/main" val="120034174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5xbeter">
      <a:dk1>
        <a:srgbClr val="000000"/>
      </a:dk1>
      <a:lt1>
        <a:srgbClr val="FFFFFF"/>
      </a:lt1>
      <a:dk2>
        <a:srgbClr val="646464"/>
      </a:dk2>
      <a:lt2>
        <a:srgbClr val="E6E6E6"/>
      </a:lt2>
      <a:accent1>
        <a:srgbClr val="00A3DA"/>
      </a:accent1>
      <a:accent2>
        <a:srgbClr val="E10512"/>
      </a:accent2>
      <a:accent3>
        <a:srgbClr val="00A3DA"/>
      </a:accent3>
      <a:accent4>
        <a:srgbClr val="E10512"/>
      </a:accent4>
      <a:accent5>
        <a:srgbClr val="00A3D9"/>
      </a:accent5>
      <a:accent6>
        <a:srgbClr val="E10512"/>
      </a:accent6>
      <a:hlink>
        <a:srgbClr val="00A3DA"/>
      </a:hlink>
      <a:folHlink>
        <a:srgbClr val="007DA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35E5029A4B049BAFB1E9ECA40A866" ma:contentTypeVersion="15" ma:contentTypeDescription="Een nieuw document maken." ma:contentTypeScope="" ma:versionID="1c2d3aaf1ceab3cb34c24d6fc1e8e236">
  <xsd:schema xmlns:xsd="http://www.w3.org/2001/XMLSchema" xmlns:xs="http://www.w3.org/2001/XMLSchema" xmlns:p="http://schemas.microsoft.com/office/2006/metadata/properties" xmlns:ns2="12fdb8f7-ceea-45b3-9244-f9361c6821fe" xmlns:ns3="cff0c8fd-28a4-4f13-a2ff-adbaff7ad42a" targetNamespace="http://schemas.microsoft.com/office/2006/metadata/properties" ma:root="true" ma:fieldsID="b8e44fd77a69f173c505d2dfcc583ba2" ns2:_="" ns3:_="">
    <xsd:import namespace="12fdb8f7-ceea-45b3-9244-f9361c6821fe"/>
    <xsd:import namespace="cff0c8fd-28a4-4f13-a2ff-adbaff7ad42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db8f7-ceea-45b3-9244-f9361c6821f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Afbeeldingtags" ma:readOnly="false" ma:fieldId="{5cf76f15-5ced-4ddc-b409-7134ff3c332f}" ma:taxonomyMulti="true" ma:sspId="97e97178-e81f-434c-919c-7bb8405792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0c8fd-28a4-4f13-a2ff-adbaff7ad42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1c0fcab-f1df-433f-b77d-b59fcc1d03d4}" ma:internalName="TaxCatchAll" ma:showField="CatchAllData" ma:web="cff0c8fd-28a4-4f13-a2ff-adbaff7ad4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fdb8f7-ceea-45b3-9244-f9361c6821fe">
      <Terms xmlns="http://schemas.microsoft.com/office/infopath/2007/PartnerControls"/>
    </lcf76f155ced4ddcb4097134ff3c332f>
    <TaxCatchAll xmlns="cff0c8fd-28a4-4f13-a2ff-adbaff7ad42a" xsi:nil="true"/>
  </documentManagement>
</p:properties>
</file>

<file path=customXml/itemProps1.xml><?xml version="1.0" encoding="utf-8"?>
<ds:datastoreItem xmlns:ds="http://schemas.openxmlformats.org/officeDocument/2006/customXml" ds:itemID="{55D0FC7B-D191-4FDD-BD5A-7DDE1D5EE6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AEFD30-21AA-4C3F-A183-EADC705457BF}"/>
</file>

<file path=customXml/itemProps3.xml><?xml version="1.0" encoding="utf-8"?>
<ds:datastoreItem xmlns:ds="http://schemas.openxmlformats.org/officeDocument/2006/customXml" ds:itemID="{E275A874-F96D-4923-A959-CC7143DA66F1}">
  <ds:schemaRefs>
    <ds:schemaRef ds:uri="http://schemas.microsoft.com/office/2006/metadata/properties"/>
    <ds:schemaRef ds:uri="http://schemas.microsoft.com/office/infopath/2007/PartnerControls"/>
    <ds:schemaRef ds:uri="aa0361cd-42d1-45f5-afcd-cf31d520fd2e"/>
    <ds:schemaRef ds:uri="http://purl.org/dc/terms/"/>
    <ds:schemaRef ds:uri="72982cc6-c024-4b6f-8e11-1f4ac6243d2b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1342</TotalTime>
  <Words>572</Words>
  <Application>Microsoft Macintosh PowerPoint</Application>
  <PresentationFormat>Breedbeeld</PresentationFormat>
  <Paragraphs>69</Paragraphs>
  <Slides>10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American Typewriter Std Med</vt:lpstr>
      <vt:lpstr>Aptos</vt:lpstr>
      <vt:lpstr>Arial</vt:lpstr>
      <vt:lpstr>Lato</vt:lpstr>
      <vt:lpstr>Verdana</vt:lpstr>
      <vt:lpstr>Kantoorthema</vt:lpstr>
      <vt:lpstr>Aangepast ontwerp</vt:lpstr>
      <vt:lpstr>1_Aangepast ontwerp</vt:lpstr>
      <vt:lpstr>Schulung Arbeitssicherheit und Gesundheitsschutz Maschinensicherheit: Drehmaschine</vt:lpstr>
      <vt:lpstr>Inhalt</vt:lpstr>
      <vt:lpstr>PowerPoint-presentatie</vt:lpstr>
      <vt:lpstr>Keine Schutzeinrichtung</vt:lpstr>
      <vt:lpstr>Finger-/Handkontakt mit rotierenden Teilen.</vt:lpstr>
      <vt:lpstr>Prüfen Sie, ob das Drehfutter mit der Schutzabdeckung (an) gesichert ist.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Szkolenie BHP Bezpieczeństwo maszyn: Tokarka</dc:title>
  <dc:creator>Twan Schellekens</dc:creator>
  <cp:lastModifiedBy>Twan Schellekens</cp:lastModifiedBy>
  <cp:revision>173</cp:revision>
  <dcterms:created xsi:type="dcterms:W3CDTF">2024-07-18T10:20:34Z</dcterms:created>
  <dcterms:modified xsi:type="dcterms:W3CDTF">2025-09-29T08:57:45Z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0x010100CB935E5029A4B049BAFB1E9ECA40A866</vt:lpwstr>
  </property>
  <property fmtid="{D5CDD505-2E9C-101B-9397-08002B2CF9AE}" pid="3" name="MediaServiceImageTags">
    <vt:lpwstr/>
  </property>
</Properties>
</file>